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9" r:id="rId2"/>
    <p:sldId id="270" r:id="rId3"/>
    <p:sldId id="271" r:id="rId4"/>
    <p:sldId id="267" r:id="rId5"/>
    <p:sldId id="272" r:id="rId6"/>
    <p:sldId id="276" r:id="rId7"/>
    <p:sldId id="277" r:id="rId8"/>
    <p:sldId id="278" r:id="rId9"/>
    <p:sldId id="274" r:id="rId10"/>
    <p:sldId id="273" r:id="rId11"/>
    <p:sldId id="275" r:id="rId1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62CED2-3654-4B2C-BFF2-0F6676A5E3B5}" type="datetimeFigureOut">
              <a:rPr lang="ru-RU" smtClean="0"/>
              <a:t>07.11.2021</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6EFEB7-C713-48A4-842C-936676F3E38B}" type="slidenum">
              <a:rPr lang="ru-RU" smtClean="0"/>
              <a:t>‹#›</a:t>
            </a:fld>
            <a:endParaRPr lang="ru-RU"/>
          </a:p>
        </p:txBody>
      </p:sp>
    </p:spTree>
    <p:extLst>
      <p:ext uri="{BB962C8B-B14F-4D97-AF65-F5344CB8AC3E}">
        <p14:creationId xmlns:p14="http://schemas.microsoft.com/office/powerpoint/2010/main" val="30609130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F38DAD1-E7D1-4DA6-ACE7-E508DECE3788}" type="datetimeFigureOut">
              <a:rPr lang="ru-RU" smtClean="0"/>
              <a:t>07.11.2021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6F83BD2-AF66-4E00-8E8D-C39787501DC4}" type="slidenum">
              <a:rPr lang="ru-RU" smtClean="0"/>
              <a:t>‹#›</a:t>
            </a:fld>
            <a:endParaRPr lang="ru-RU"/>
          </a:p>
        </p:txBody>
      </p:sp>
    </p:spTree>
    <p:extLst>
      <p:ext uri="{BB962C8B-B14F-4D97-AF65-F5344CB8AC3E}">
        <p14:creationId xmlns:p14="http://schemas.microsoft.com/office/powerpoint/2010/main" val="1537591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F38DAD1-E7D1-4DA6-ACE7-E508DECE3788}" type="datetimeFigureOut">
              <a:rPr lang="ru-RU" smtClean="0"/>
              <a:t>07.11.2021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6F83BD2-AF66-4E00-8E8D-C39787501DC4}" type="slidenum">
              <a:rPr lang="ru-RU" smtClean="0"/>
              <a:t>‹#›</a:t>
            </a:fld>
            <a:endParaRPr lang="ru-RU"/>
          </a:p>
        </p:txBody>
      </p:sp>
    </p:spTree>
    <p:extLst>
      <p:ext uri="{BB962C8B-B14F-4D97-AF65-F5344CB8AC3E}">
        <p14:creationId xmlns:p14="http://schemas.microsoft.com/office/powerpoint/2010/main" val="3896077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F38DAD1-E7D1-4DA6-ACE7-E508DECE3788}" type="datetimeFigureOut">
              <a:rPr lang="ru-RU" smtClean="0"/>
              <a:t>07.11.2021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6F83BD2-AF66-4E00-8E8D-C39787501DC4}" type="slidenum">
              <a:rPr lang="ru-RU" smtClean="0"/>
              <a:t>‹#›</a:t>
            </a:fld>
            <a:endParaRPr lang="ru-RU"/>
          </a:p>
        </p:txBody>
      </p:sp>
    </p:spTree>
    <p:extLst>
      <p:ext uri="{BB962C8B-B14F-4D97-AF65-F5344CB8AC3E}">
        <p14:creationId xmlns:p14="http://schemas.microsoft.com/office/powerpoint/2010/main" val="2340098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F38DAD1-E7D1-4DA6-ACE7-E508DECE3788}" type="datetimeFigureOut">
              <a:rPr lang="ru-RU" smtClean="0"/>
              <a:t>07.11.2021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6F83BD2-AF66-4E00-8E8D-C39787501DC4}" type="slidenum">
              <a:rPr lang="ru-RU" smtClean="0"/>
              <a:t>‹#›</a:t>
            </a:fld>
            <a:endParaRPr lang="ru-RU"/>
          </a:p>
        </p:txBody>
      </p:sp>
    </p:spTree>
    <p:extLst>
      <p:ext uri="{BB962C8B-B14F-4D97-AF65-F5344CB8AC3E}">
        <p14:creationId xmlns:p14="http://schemas.microsoft.com/office/powerpoint/2010/main" val="402471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F38DAD1-E7D1-4DA6-ACE7-E508DECE3788}" type="datetimeFigureOut">
              <a:rPr lang="ru-RU" smtClean="0"/>
              <a:t>07.11.2021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6F83BD2-AF66-4E00-8E8D-C39787501DC4}" type="slidenum">
              <a:rPr lang="ru-RU" smtClean="0"/>
              <a:t>‹#›</a:t>
            </a:fld>
            <a:endParaRPr lang="ru-RU"/>
          </a:p>
        </p:txBody>
      </p:sp>
    </p:spTree>
    <p:extLst>
      <p:ext uri="{BB962C8B-B14F-4D97-AF65-F5344CB8AC3E}">
        <p14:creationId xmlns:p14="http://schemas.microsoft.com/office/powerpoint/2010/main" val="6488581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F38DAD1-E7D1-4DA6-ACE7-E508DECE3788}" type="datetimeFigureOut">
              <a:rPr lang="ru-RU" smtClean="0"/>
              <a:t>07.11.2021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6F83BD2-AF66-4E00-8E8D-C39787501DC4}" type="slidenum">
              <a:rPr lang="ru-RU" smtClean="0"/>
              <a:t>‹#›</a:t>
            </a:fld>
            <a:endParaRPr lang="ru-RU"/>
          </a:p>
        </p:txBody>
      </p:sp>
    </p:spTree>
    <p:extLst>
      <p:ext uri="{BB962C8B-B14F-4D97-AF65-F5344CB8AC3E}">
        <p14:creationId xmlns:p14="http://schemas.microsoft.com/office/powerpoint/2010/main" val="3159063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F38DAD1-E7D1-4DA6-ACE7-E508DECE3788}" type="datetimeFigureOut">
              <a:rPr lang="ru-RU" smtClean="0"/>
              <a:t>07.11.2021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6F83BD2-AF66-4E00-8E8D-C39787501DC4}" type="slidenum">
              <a:rPr lang="ru-RU" smtClean="0"/>
              <a:t>‹#›</a:t>
            </a:fld>
            <a:endParaRPr lang="ru-RU"/>
          </a:p>
        </p:txBody>
      </p:sp>
    </p:spTree>
    <p:extLst>
      <p:ext uri="{BB962C8B-B14F-4D97-AF65-F5344CB8AC3E}">
        <p14:creationId xmlns:p14="http://schemas.microsoft.com/office/powerpoint/2010/main" val="961344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F38DAD1-E7D1-4DA6-ACE7-E508DECE3788}" type="datetimeFigureOut">
              <a:rPr lang="ru-RU" smtClean="0"/>
              <a:t>07.11.2021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6F83BD2-AF66-4E00-8E8D-C39787501DC4}" type="slidenum">
              <a:rPr lang="ru-RU" smtClean="0"/>
              <a:t>‹#›</a:t>
            </a:fld>
            <a:endParaRPr lang="ru-RU"/>
          </a:p>
        </p:txBody>
      </p:sp>
    </p:spTree>
    <p:extLst>
      <p:ext uri="{BB962C8B-B14F-4D97-AF65-F5344CB8AC3E}">
        <p14:creationId xmlns:p14="http://schemas.microsoft.com/office/powerpoint/2010/main" val="959961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F38DAD1-E7D1-4DA6-ACE7-E508DECE3788}" type="datetimeFigureOut">
              <a:rPr lang="ru-RU" smtClean="0"/>
              <a:t>07.11.2021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6F83BD2-AF66-4E00-8E8D-C39787501DC4}" type="slidenum">
              <a:rPr lang="ru-RU" smtClean="0"/>
              <a:t>‹#›</a:t>
            </a:fld>
            <a:endParaRPr lang="ru-RU"/>
          </a:p>
        </p:txBody>
      </p:sp>
    </p:spTree>
    <p:extLst>
      <p:ext uri="{BB962C8B-B14F-4D97-AF65-F5344CB8AC3E}">
        <p14:creationId xmlns:p14="http://schemas.microsoft.com/office/powerpoint/2010/main" val="3602080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BF38DAD1-E7D1-4DA6-ACE7-E508DECE3788}" type="datetimeFigureOut">
              <a:rPr lang="ru-RU" smtClean="0"/>
              <a:t>07.11.2021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6F83BD2-AF66-4E00-8E8D-C39787501DC4}" type="slidenum">
              <a:rPr lang="ru-RU" smtClean="0"/>
              <a:t>‹#›</a:t>
            </a:fld>
            <a:endParaRPr lang="ru-RU"/>
          </a:p>
        </p:txBody>
      </p:sp>
    </p:spTree>
    <p:extLst>
      <p:ext uri="{BB962C8B-B14F-4D97-AF65-F5344CB8AC3E}">
        <p14:creationId xmlns:p14="http://schemas.microsoft.com/office/powerpoint/2010/main" val="2187811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BF38DAD1-E7D1-4DA6-ACE7-E508DECE3788}" type="datetimeFigureOut">
              <a:rPr lang="ru-RU" smtClean="0"/>
              <a:t>07.11.2021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6F83BD2-AF66-4E00-8E8D-C39787501DC4}" type="slidenum">
              <a:rPr lang="ru-RU" smtClean="0"/>
              <a:t>‹#›</a:t>
            </a:fld>
            <a:endParaRPr lang="ru-RU"/>
          </a:p>
        </p:txBody>
      </p:sp>
    </p:spTree>
    <p:extLst>
      <p:ext uri="{BB962C8B-B14F-4D97-AF65-F5344CB8AC3E}">
        <p14:creationId xmlns:p14="http://schemas.microsoft.com/office/powerpoint/2010/main" val="524938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38DAD1-E7D1-4DA6-ACE7-E508DECE3788}" type="datetimeFigureOut">
              <a:rPr lang="ru-RU" smtClean="0"/>
              <a:t>07.11.2021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F83BD2-AF66-4E00-8E8D-C39787501DC4}" type="slidenum">
              <a:rPr lang="ru-RU" smtClean="0"/>
              <a:t>‹#›</a:t>
            </a:fld>
            <a:endParaRPr lang="ru-RU"/>
          </a:p>
        </p:txBody>
      </p:sp>
    </p:spTree>
    <p:extLst>
      <p:ext uri="{BB962C8B-B14F-4D97-AF65-F5344CB8AC3E}">
        <p14:creationId xmlns:p14="http://schemas.microsoft.com/office/powerpoint/2010/main" val="7534332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kevalsitapara.blogspot.com/2016/04/chemistry.html" TargetMode="External"/><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overallscience.com/multi-molecular-macromolecular-and-association-colloid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xmlns:a14="http://schemas.microsoft.com/office/drawing/2010/main" xmlns:mc="http://schemas.openxmlformats.org/markup-compatibility/2006" id="{F057E225-FF3B-4781-ABF1-7A83AC9D4613}"/>
              </a:ext>
            </a:extLst>
          </p:cNvPr>
          <p:cNvSpPr>
            <a:spLocks noGrp="1"/>
          </p:cNvSpPr>
          <p:nvPr>
            <p:ph idx="1"/>
          </p:nvPr>
        </p:nvSpPr>
        <p:spPr>
          <a:xfrm>
            <a:off x="675249" y="604911"/>
            <a:ext cx="10678551" cy="5572052"/>
          </a:xfrm>
        </p:spPr>
        <p:txBody>
          <a:bodyPr>
            <a:normAutofit/>
          </a:bodyPr>
          <a:lstStyle/>
          <a:p>
            <a:pPr marL="0" indent="0">
              <a:buNone/>
            </a:pPr>
            <a:r>
              <a:rPr lang="en-US" dirty="0"/>
              <a:t> </a:t>
            </a:r>
            <a:endParaRPr lang="ru-RU" dirty="0"/>
          </a:p>
          <a:p>
            <a:endParaRPr lang="en-US" sz="3900" i="1" dirty="0" smtClean="0">
              <a:latin typeface="Cambria Math" panose="02040503050406030204" pitchFamily="18" charset="0"/>
            </a:endParaRPr>
          </a:p>
          <a:p>
            <a:endParaRPr lang="ru-RU" dirty="0"/>
          </a:p>
        </p:txBody>
      </p:sp>
      <p:sp>
        <p:nvSpPr>
          <p:cNvPr id="5" name="Заголовок 1"/>
          <p:cNvSpPr>
            <a:spLocks noGrp="1"/>
          </p:cNvSpPr>
          <p:nvPr>
            <p:ph type="title"/>
          </p:nvPr>
        </p:nvSpPr>
        <p:spPr>
          <a:xfrm>
            <a:off x="1096108" y="1189249"/>
            <a:ext cx="10515600" cy="584964"/>
          </a:xfrm>
        </p:spPr>
        <p:txBody>
          <a:bodyPr>
            <a:normAutofit fontScale="90000"/>
          </a:bodyPr>
          <a:lstStyle/>
          <a:p>
            <a:r>
              <a:rPr lang="en-US" sz="3200" b="1" dirty="0" smtClean="0">
                <a:solidFill>
                  <a:srgbClr val="0070C0"/>
                </a:solidFill>
              </a:rPr>
              <a:t>Lecture 11. </a:t>
            </a:r>
            <a:r>
              <a:rPr lang="en-US" sz="3200" b="1" dirty="0">
                <a:solidFill>
                  <a:srgbClr val="0070C0"/>
                </a:solidFill>
              </a:rPr>
              <a:t>Lyophilic systems. High molecular colloids</a:t>
            </a:r>
            <a:r>
              <a:rPr lang="en-US" sz="3200" b="1" dirty="0" smtClean="0">
                <a:solidFill>
                  <a:srgbClr val="0070C0"/>
                </a:solidFill>
              </a:rPr>
              <a:t>.</a:t>
            </a:r>
            <a:r>
              <a:rPr lang="en-US" sz="3200" b="1" dirty="0" smtClean="0">
                <a:solidFill>
                  <a:srgbClr val="0070C0"/>
                </a:solidFill>
              </a:rPr>
              <a:t/>
            </a:r>
            <a:br>
              <a:rPr lang="en-US" sz="3200" b="1" dirty="0" smtClean="0">
                <a:solidFill>
                  <a:srgbClr val="0070C0"/>
                </a:solidFill>
              </a:rPr>
            </a:br>
            <a:endParaRPr lang="en-US" sz="3200" b="1" dirty="0" smtClean="0">
              <a:solidFill>
                <a:srgbClr val="0070C0"/>
              </a:solidFill>
            </a:endParaRPr>
          </a:p>
        </p:txBody>
      </p:sp>
      <p:sp>
        <p:nvSpPr>
          <p:cNvPr id="4" name="Прямоугольник 3"/>
          <p:cNvSpPr/>
          <p:nvPr/>
        </p:nvSpPr>
        <p:spPr>
          <a:xfrm>
            <a:off x="1096108" y="1798990"/>
            <a:ext cx="8047892" cy="4524315"/>
          </a:xfrm>
          <a:prstGeom prst="rect">
            <a:avLst/>
          </a:prstGeom>
        </p:spPr>
        <p:txBody>
          <a:bodyPr wrap="square">
            <a:spAutoFit/>
          </a:bodyPr>
          <a:lstStyle/>
          <a:p>
            <a:r>
              <a:rPr lang="en-US" sz="3200" dirty="0">
                <a:solidFill>
                  <a:srgbClr val="0070C0"/>
                </a:solidFill>
              </a:rPr>
              <a:t>Lyophobic and lyophilic systems. </a:t>
            </a:r>
          </a:p>
          <a:p>
            <a:r>
              <a:rPr lang="en-GB" sz="3200" dirty="0">
                <a:solidFill>
                  <a:srgbClr val="0070C0"/>
                </a:solidFill>
              </a:rPr>
              <a:t>The lyophilic systems form </a:t>
            </a:r>
            <a:r>
              <a:rPr lang="en-US" sz="3200" dirty="0">
                <a:solidFill>
                  <a:srgbClr val="0070C0"/>
                </a:solidFill>
              </a:rPr>
              <a:t>spontaneously.</a:t>
            </a:r>
            <a:endParaRPr lang="kk-KZ" sz="3200" dirty="0">
              <a:solidFill>
                <a:srgbClr val="0070C0"/>
              </a:solidFill>
            </a:endParaRPr>
          </a:p>
          <a:p>
            <a:r>
              <a:rPr lang="en-US" sz="3200" dirty="0"/>
              <a:t> </a:t>
            </a:r>
            <a:endParaRPr lang="en-US" sz="3200" dirty="0" smtClean="0"/>
          </a:p>
          <a:p>
            <a:r>
              <a:rPr lang="en-US" sz="3200" dirty="0" smtClean="0"/>
              <a:t>It </a:t>
            </a:r>
            <a:r>
              <a:rPr lang="en-US" sz="3200" dirty="0"/>
              <a:t>is known that the processes can occur spontaneously, if they accompanied by </a:t>
            </a:r>
            <a:r>
              <a:rPr lang="en-GB" sz="3200" dirty="0"/>
              <a:t>ΔG &lt; 0. </a:t>
            </a:r>
            <a:endParaRPr lang="kk-KZ" sz="3200" dirty="0"/>
          </a:p>
          <a:p>
            <a:r>
              <a:rPr lang="en-GB" sz="3200" dirty="0"/>
              <a:t>Consequently, lyophilic systems are characterized by very low value of interfacial tension between dispersed phase and dispersion medium. </a:t>
            </a:r>
            <a:endParaRPr lang="ru-RU" sz="3200" dirty="0"/>
          </a:p>
        </p:txBody>
      </p:sp>
      <p:sp>
        <p:nvSpPr>
          <p:cNvPr id="6" name="Прямоугольник 1"/>
          <p:cNvSpPr>
            <a:spLocks noChangeArrowheads="1"/>
          </p:cNvSpPr>
          <p:nvPr/>
        </p:nvSpPr>
        <p:spPr bwMode="auto">
          <a:xfrm>
            <a:off x="10067220" y="6372225"/>
            <a:ext cx="16430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a:spcBef>
                <a:spcPct val="0"/>
              </a:spcBef>
              <a:buFontTx/>
              <a:buNone/>
            </a:pPr>
            <a:r>
              <a:rPr lang="en-US" altLang="sma-NO" sz="1800" i="1" dirty="0" err="1">
                <a:solidFill>
                  <a:srgbClr val="0070C0"/>
                </a:solidFill>
                <a:latin typeface="Times New Roman" panose="02020603050405020304" pitchFamily="18" charset="0"/>
                <a:cs typeface="Times New Roman" panose="02020603050405020304" pitchFamily="18" charset="0"/>
              </a:rPr>
              <a:t>Adilbekova</a:t>
            </a:r>
            <a:r>
              <a:rPr lang="en-US" altLang="sma-NO" sz="1800" i="1" dirty="0">
                <a:solidFill>
                  <a:srgbClr val="0070C0"/>
                </a:solidFill>
                <a:latin typeface="Times New Roman" panose="02020603050405020304" pitchFamily="18" charset="0"/>
                <a:cs typeface="Times New Roman" panose="02020603050405020304" pitchFamily="18" charset="0"/>
              </a:rPr>
              <a:t> A.O</a:t>
            </a:r>
          </a:p>
        </p:txBody>
      </p:sp>
      <p:pic>
        <p:nvPicPr>
          <p:cNvPr id="7" name="Picture 1" descr="header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7474" y="12842"/>
            <a:ext cx="8684525" cy="5920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6020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farm9.staticflickr.com/8084/8273418391_673c69f04f_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8488" y="104401"/>
            <a:ext cx="10345004" cy="6075919"/>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3226496" y="6151312"/>
            <a:ext cx="5739007" cy="369332"/>
          </a:xfrm>
          <a:prstGeom prst="rect">
            <a:avLst/>
          </a:prstGeom>
        </p:spPr>
        <p:txBody>
          <a:bodyPr wrap="none">
            <a:spAutoFit/>
          </a:bodyPr>
          <a:lstStyle/>
          <a:p>
            <a:r>
              <a:rPr lang="sma-NO" dirty="0">
                <a:hlinkClick r:id="rId3"/>
              </a:rPr>
              <a:t>http://kevalsitapara.blogspot.com/2016/04/chemistry.html</a:t>
            </a:r>
            <a:endParaRPr lang="sma-NO" dirty="0"/>
          </a:p>
        </p:txBody>
      </p:sp>
    </p:spTree>
    <p:extLst>
      <p:ext uri="{BB962C8B-B14F-4D97-AF65-F5344CB8AC3E}">
        <p14:creationId xmlns:p14="http://schemas.microsoft.com/office/powerpoint/2010/main" val="17313406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Объект 2"/>
          <p:cNvSpPr>
            <a:spLocks noGrp="1"/>
          </p:cNvSpPr>
          <p:nvPr>
            <p:ph idx="1"/>
          </p:nvPr>
        </p:nvSpPr>
        <p:spPr/>
        <p:txBody>
          <a:bodyPr/>
          <a:lstStyle/>
          <a:p>
            <a:pPr marL="0" indent="0">
              <a:buNone/>
            </a:pPr>
            <a:r>
              <a:rPr lang="en-US" altLang="sma-NO" dirty="0" smtClean="0"/>
              <a:t>Questions?</a:t>
            </a:r>
          </a:p>
          <a:p>
            <a:pPr marL="0" indent="0">
              <a:buNone/>
            </a:pPr>
            <a:endParaRPr lang="en-US" altLang="sma-NO" dirty="0"/>
          </a:p>
          <a:p>
            <a:pPr marL="0" indent="0">
              <a:buNone/>
            </a:pPr>
            <a:r>
              <a:rPr lang="en-US" altLang="sma-NO" dirty="0" smtClean="0"/>
              <a:t>Thank </a:t>
            </a:r>
            <a:r>
              <a:rPr lang="en-US" altLang="sma-NO" dirty="0" smtClean="0"/>
              <a:t>you for your attention!</a:t>
            </a:r>
            <a:endParaRPr lang="ru-RU" altLang="sma-NO" dirty="0" smtClean="0"/>
          </a:p>
        </p:txBody>
      </p:sp>
      <p:pic>
        <p:nvPicPr>
          <p:cNvPr id="17411" name="Picture 1" descr="header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1950" y="168275"/>
            <a:ext cx="8928100"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2" name="Picture 4" descr="Химия — Википедия"/>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27576" y="4076701"/>
            <a:ext cx="1223963" cy="1223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56023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75797" y="1124865"/>
            <a:ext cx="10791093" cy="5665422"/>
          </a:xfrm>
        </p:spPr>
        <p:txBody>
          <a:bodyPr/>
          <a:lstStyle/>
          <a:p>
            <a:r>
              <a:rPr lang="en-US" sz="3000" b="1" dirty="0" smtClean="0"/>
              <a:t>Lyophilic</a:t>
            </a:r>
            <a:r>
              <a:rPr lang="en-US" sz="3000" dirty="0"/>
              <a:t> : Sols of organic substances like gelatin, </a:t>
            </a:r>
            <a:r>
              <a:rPr lang="en-US" sz="3000" dirty="0" smtClean="0"/>
              <a:t>starch </a:t>
            </a:r>
            <a:r>
              <a:rPr lang="en-US" sz="3000" dirty="0"/>
              <a:t>and </a:t>
            </a:r>
            <a:r>
              <a:rPr lang="en-US" sz="3000" dirty="0" smtClean="0"/>
              <a:t>proteins, micellar solutions of surfactants.</a:t>
            </a:r>
          </a:p>
          <a:p>
            <a:r>
              <a:rPr lang="en-US" sz="3000" b="1" dirty="0" smtClean="0"/>
              <a:t>Lyophobic</a:t>
            </a:r>
            <a:r>
              <a:rPr lang="en-US" sz="3000" dirty="0"/>
              <a:t> : Sols of inorganic substances like </a:t>
            </a:r>
            <a:r>
              <a:rPr lang="en-US" sz="3000" dirty="0" smtClean="0"/>
              <a:t>Iron </a:t>
            </a:r>
            <a:r>
              <a:rPr lang="en-US" sz="3000" dirty="0"/>
              <a:t>(Fe(OH)</a:t>
            </a:r>
            <a:r>
              <a:rPr lang="en-US" sz="3000" baseline="-25000" dirty="0"/>
              <a:t>3</a:t>
            </a:r>
            <a:r>
              <a:rPr lang="en-US" sz="3000" dirty="0"/>
              <a:t>) and </a:t>
            </a:r>
            <a:r>
              <a:rPr lang="en-US" sz="3000" dirty="0" smtClean="0"/>
              <a:t>Platinum, MnO</a:t>
            </a:r>
            <a:r>
              <a:rPr lang="en-US" sz="3000" baseline="-25000" dirty="0" smtClean="0"/>
              <a:t>2</a:t>
            </a:r>
            <a:r>
              <a:rPr lang="en-US" sz="3000" dirty="0" smtClean="0"/>
              <a:t>, emulsions, foams, aerosols.</a:t>
            </a:r>
          </a:p>
          <a:p>
            <a:endParaRPr lang="en-US" sz="3000" dirty="0" smtClean="0"/>
          </a:p>
          <a:p>
            <a:endParaRPr lang="en-US" dirty="0" smtClean="0">
              <a:latin typeface="Times New Roman" pitchFamily="18" charset="0"/>
              <a:cs typeface="Times New Roman" pitchFamily="18" charset="0"/>
            </a:endParaRPr>
          </a:p>
          <a:p>
            <a:endParaRPr lang="en-US" dirty="0" smtClean="0"/>
          </a:p>
          <a:p>
            <a:endParaRPr lang="en-US" dirty="0" smtClean="0"/>
          </a:p>
          <a:p>
            <a:endParaRPr lang="ru-RU" dirty="0"/>
          </a:p>
        </p:txBody>
      </p:sp>
      <p:pic>
        <p:nvPicPr>
          <p:cNvPr id="2050" name="Picture 2" descr="Chemistry Des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7474" y="3495532"/>
            <a:ext cx="3802283" cy="219558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 descr="header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7474" y="12842"/>
            <a:ext cx="8684525" cy="710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519856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4" name="Picture 6" descr="Surface tension as a function of the surfactant concentration for determinating the critical micelle concentration CM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2554" y="1101464"/>
            <a:ext cx="7923900" cy="401147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1" descr="header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7474" y="12842"/>
            <a:ext cx="8684525" cy="710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063262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 xmlns:a16="http://schemas.microsoft.com/office/drawing/2014/main" id="{CC4A909D-40F7-49DE-A3DA-2B9C0714C177}"/>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886266" y="1266093"/>
            <a:ext cx="9678572" cy="3221502"/>
          </a:xfrm>
          <a:prstGeom prst="rect">
            <a:avLst/>
          </a:prstGeom>
          <a:noFill/>
          <a:ln>
            <a:noFill/>
          </a:ln>
        </p:spPr>
      </p:pic>
      <p:sp>
        <p:nvSpPr>
          <p:cNvPr id="4" name="Прямоугольник 3">
            <a:extLst>
              <a:ext uri="{FF2B5EF4-FFF2-40B4-BE49-F238E27FC236}">
                <a16:creationId xmlns="" xmlns:a16="http://schemas.microsoft.com/office/drawing/2014/main" id="{9A764BAD-B08C-46FA-A71E-705EA5331EC2}"/>
              </a:ext>
            </a:extLst>
          </p:cNvPr>
          <p:cNvSpPr/>
          <p:nvPr/>
        </p:nvSpPr>
        <p:spPr>
          <a:xfrm>
            <a:off x="1378635" y="5019366"/>
            <a:ext cx="10081844" cy="1653594"/>
          </a:xfrm>
          <a:prstGeom prst="rect">
            <a:avLst/>
          </a:prstGeom>
        </p:spPr>
        <p:txBody>
          <a:bodyPr wrap="square">
            <a:spAutoFit/>
          </a:bodyPr>
          <a:lstStyle/>
          <a:p>
            <a:pPr algn="ctr">
              <a:lnSpc>
                <a:spcPct val="107000"/>
              </a:lnSpc>
              <a:spcAft>
                <a:spcPts val="800"/>
              </a:spcAft>
            </a:pPr>
            <a:r>
              <a:rPr lang="kk-KZ" sz="2400" dirty="0">
                <a:latin typeface="Times New Roman" panose="02020603050405020304" pitchFamily="18" charset="0"/>
                <a:ea typeface="Calibri" panose="020F0502020204030204" pitchFamily="34" charset="0"/>
                <a:cs typeface="Times New Roman" panose="02020603050405020304" pitchFamily="18" charset="0"/>
              </a:rPr>
              <a:t>Polymorphism of surfactant micelles. </a:t>
            </a:r>
            <a:r>
              <a:rPr lang="kk-KZ" sz="2400" i="1" dirty="0">
                <a:latin typeface="Times New Roman" panose="02020603050405020304" pitchFamily="18" charset="0"/>
                <a:ea typeface="Calibri" panose="020F0502020204030204" pitchFamily="34" charset="0"/>
                <a:cs typeface="Times New Roman" panose="02020603050405020304" pitchFamily="18" charset="0"/>
              </a:rPr>
              <a:t>а</a:t>
            </a:r>
            <a:r>
              <a:rPr lang="kk-KZ" sz="2400" dirty="0">
                <a:latin typeface="Times New Roman" panose="02020603050405020304" pitchFamily="18" charset="0"/>
                <a:ea typeface="Calibri" panose="020F0502020204030204" pitchFamily="34" charset="0"/>
                <a:cs typeface="Times New Roman" panose="02020603050405020304" pitchFamily="18" charset="0"/>
              </a:rPr>
              <a:t> – molecules of surfactants in true solution; </a:t>
            </a:r>
            <a:r>
              <a:rPr lang="kk-KZ" sz="2400" i="1" dirty="0">
                <a:latin typeface="Times New Roman" panose="02020603050405020304" pitchFamily="18" charset="0"/>
                <a:ea typeface="Calibri" panose="020F0502020204030204" pitchFamily="34" charset="0"/>
                <a:cs typeface="Times New Roman" panose="02020603050405020304" pitchFamily="18" charset="0"/>
              </a:rPr>
              <a:t>b</a:t>
            </a:r>
            <a:r>
              <a:rPr lang="kk-KZ" sz="2400" dirty="0">
                <a:latin typeface="Times New Roman" panose="02020603050405020304" pitchFamily="18" charset="0"/>
                <a:ea typeface="Calibri" panose="020F0502020204030204" pitchFamily="34" charset="0"/>
                <a:cs typeface="Times New Roman" panose="02020603050405020304" pitchFamily="18" charset="0"/>
              </a:rPr>
              <a:t> – direct spherical micelle; </a:t>
            </a:r>
            <a:r>
              <a:rPr lang="kk-KZ" sz="2400" i="1" dirty="0">
                <a:latin typeface="Times New Roman" panose="02020603050405020304" pitchFamily="18" charset="0"/>
                <a:ea typeface="Calibri" panose="020F0502020204030204" pitchFamily="34" charset="0"/>
                <a:cs typeface="Times New Roman" panose="02020603050405020304" pitchFamily="18" charset="0"/>
              </a:rPr>
              <a:t>c</a:t>
            </a:r>
            <a:r>
              <a:rPr lang="kk-KZ" sz="2400" dirty="0">
                <a:latin typeface="Times New Roman" panose="02020603050405020304" pitchFamily="18" charset="0"/>
                <a:ea typeface="Calibri" panose="020F0502020204030204" pitchFamily="34" charset="0"/>
                <a:cs typeface="Times New Roman" panose="02020603050405020304" pitchFamily="18" charset="0"/>
              </a:rPr>
              <a:t> – direct cylindric micelle; </a:t>
            </a:r>
            <a:r>
              <a:rPr lang="kk-KZ" sz="2400" i="1" dirty="0">
                <a:latin typeface="Times New Roman" panose="02020603050405020304" pitchFamily="18" charset="0"/>
                <a:ea typeface="Calibri" panose="020F0502020204030204" pitchFamily="34" charset="0"/>
                <a:cs typeface="Times New Roman" panose="02020603050405020304" pitchFamily="18" charset="0"/>
              </a:rPr>
              <a:t>в</a:t>
            </a:r>
            <a:r>
              <a:rPr lang="kk-KZ" sz="2400" dirty="0">
                <a:latin typeface="Times New Roman" panose="02020603050405020304" pitchFamily="18" charset="0"/>
                <a:ea typeface="Calibri" panose="020F0502020204030204" pitchFamily="34" charset="0"/>
                <a:cs typeface="Times New Roman" panose="02020603050405020304" pitchFamily="18" charset="0"/>
              </a:rPr>
              <a:t> – hexagonal location of direct spherical micelle; </a:t>
            </a:r>
            <a:r>
              <a:rPr lang="kk-KZ" sz="2400" i="1" dirty="0">
                <a:latin typeface="Times New Roman" panose="02020603050405020304" pitchFamily="18" charset="0"/>
                <a:ea typeface="Calibri" panose="020F0502020204030204" pitchFamily="34" charset="0"/>
                <a:cs typeface="Times New Roman" panose="02020603050405020304" pitchFamily="18" charset="0"/>
              </a:rPr>
              <a:t>г</a:t>
            </a:r>
            <a:r>
              <a:rPr lang="kk-KZ" sz="2400" dirty="0">
                <a:latin typeface="Times New Roman" panose="02020603050405020304" pitchFamily="18" charset="0"/>
                <a:ea typeface="Calibri" panose="020F0502020204030204" pitchFamily="34" charset="0"/>
                <a:cs typeface="Times New Roman" panose="02020603050405020304" pitchFamily="18" charset="0"/>
              </a:rPr>
              <a:t> – </a:t>
            </a:r>
            <a:r>
              <a:rPr lang="en-US" sz="2400" dirty="0">
                <a:latin typeface="Times New Roman" panose="02020603050405020304" pitchFamily="18" charset="0"/>
                <a:ea typeface="Calibri" panose="020F0502020204030204" pitchFamily="34" charset="0"/>
                <a:cs typeface="Times New Roman" panose="02020603050405020304" pitchFamily="18" charset="0"/>
              </a:rPr>
              <a:t>lamellar micelles</a:t>
            </a:r>
            <a:r>
              <a:rPr lang="kk-KZ" sz="2400" dirty="0">
                <a:latin typeface="Times New Roman" panose="02020603050405020304" pitchFamily="18" charset="0"/>
                <a:ea typeface="Calibri" panose="020F0502020204030204" pitchFamily="34" charset="0"/>
                <a:cs typeface="Times New Roman" panose="02020603050405020304" pitchFamily="18" charset="0"/>
              </a:rPr>
              <a:t>; </a:t>
            </a:r>
            <a:r>
              <a:rPr lang="kk-KZ" sz="2400" i="1" dirty="0">
                <a:latin typeface="Times New Roman" panose="02020603050405020304" pitchFamily="18" charset="0"/>
                <a:ea typeface="Calibri" panose="020F0502020204030204" pitchFamily="34" charset="0"/>
                <a:cs typeface="Times New Roman" panose="02020603050405020304" pitchFamily="18" charset="0"/>
              </a:rPr>
              <a:t>д</a:t>
            </a:r>
            <a:r>
              <a:rPr lang="kk-KZ" sz="2400" dirty="0">
                <a:latin typeface="Times New Roman" panose="02020603050405020304" pitchFamily="18" charset="0"/>
                <a:ea typeface="Calibri" panose="020F0502020204030204" pitchFamily="34" charset="0"/>
                <a:cs typeface="Times New Roman" panose="02020603050405020304" pitchFamily="18" charset="0"/>
              </a:rPr>
              <a:t> – hexagonal location of </a:t>
            </a:r>
            <a:r>
              <a:rPr lang="en-US" sz="2400" dirty="0">
                <a:latin typeface="Times New Roman" panose="02020603050405020304" pitchFamily="18" charset="0"/>
                <a:ea typeface="Calibri" panose="020F0502020204030204" pitchFamily="34" charset="0"/>
                <a:cs typeface="Times New Roman" panose="02020603050405020304" pitchFamily="18" charset="0"/>
              </a:rPr>
              <a:t>reverse cylindric micelles</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1" descr="header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7474" y="12842"/>
            <a:ext cx="8684525" cy="710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813561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en-US" dirty="0"/>
              <a:t>Sols of organic substances like gelatin, starch and </a:t>
            </a:r>
            <a:r>
              <a:rPr lang="en-US" dirty="0" smtClean="0"/>
              <a:t>proteins</a:t>
            </a:r>
          </a:p>
          <a:p>
            <a:r>
              <a:rPr lang="sma-NO" dirty="0"/>
              <a:t>Certain substances </a:t>
            </a:r>
            <a:r>
              <a:rPr lang="sma-NO" b="1" dirty="0">
                <a:solidFill>
                  <a:srgbClr val="0070C0"/>
                </a:solidFill>
              </a:rPr>
              <a:t>form large molecules</a:t>
            </a:r>
            <a:r>
              <a:rPr lang="sma-NO" dirty="0"/>
              <a:t> having the dimensions of colloid particles. Such molecules are called</a:t>
            </a:r>
            <a:r>
              <a:rPr lang="sma-NO" b="1" dirty="0"/>
              <a:t> </a:t>
            </a:r>
            <a:r>
              <a:rPr lang="sma-NO" b="1" dirty="0">
                <a:solidFill>
                  <a:srgbClr val="0070C0"/>
                </a:solidFill>
              </a:rPr>
              <a:t>macro molecules.</a:t>
            </a:r>
            <a:endParaRPr lang="sma-NO" dirty="0">
              <a:solidFill>
                <a:srgbClr val="0070C0"/>
              </a:solidFill>
            </a:endParaRPr>
          </a:p>
          <a:p>
            <a:r>
              <a:rPr lang="sma-NO" dirty="0"/>
              <a:t>Macromolecules have</a:t>
            </a:r>
            <a:r>
              <a:rPr lang="sma-NO" b="1" dirty="0"/>
              <a:t> </a:t>
            </a:r>
            <a:r>
              <a:rPr lang="sma-NO" b="1" dirty="0">
                <a:solidFill>
                  <a:srgbClr val="0070C0"/>
                </a:solidFill>
              </a:rPr>
              <a:t>very high molecular masses.</a:t>
            </a:r>
            <a:endParaRPr lang="sma-NO" dirty="0">
              <a:solidFill>
                <a:srgbClr val="0070C0"/>
              </a:solidFill>
            </a:endParaRPr>
          </a:p>
          <a:p>
            <a:endParaRPr lang="en-US" dirty="0" smtClean="0"/>
          </a:p>
          <a:p>
            <a:endParaRPr lang="sma-NO" dirty="0"/>
          </a:p>
        </p:txBody>
      </p:sp>
      <p:pic>
        <p:nvPicPr>
          <p:cNvPr id="4" name="Рисунок 3"/>
          <p:cNvPicPr>
            <a:picLocks noChangeAspect="1"/>
          </p:cNvPicPr>
          <p:nvPr/>
        </p:nvPicPr>
        <p:blipFill>
          <a:blip r:embed="rId2"/>
          <a:stretch>
            <a:fillRect/>
          </a:stretch>
        </p:blipFill>
        <p:spPr>
          <a:xfrm>
            <a:off x="2575740" y="3665916"/>
            <a:ext cx="2219325" cy="2828925"/>
          </a:xfrm>
          <a:prstGeom prst="rect">
            <a:avLst/>
          </a:prstGeom>
        </p:spPr>
      </p:pic>
      <p:pic>
        <p:nvPicPr>
          <p:cNvPr id="6" name="Picture 1" descr="header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7474" y="12842"/>
            <a:ext cx="8684525" cy="710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07005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r>
              <a:rPr lang="sma-NO" dirty="0" smtClean="0"/>
              <a:t>Since</a:t>
            </a:r>
            <a:r>
              <a:rPr lang="sma-NO" dirty="0"/>
              <a:t>, macromolecules have dimensions comparable to those of colloidal particles hence their dispersions in any suitable medium behave like a colloidal solution.</a:t>
            </a:r>
          </a:p>
          <a:p>
            <a:r>
              <a:rPr lang="sma-NO" dirty="0"/>
              <a:t>Such colloidal solutions are termed as </a:t>
            </a:r>
            <a:r>
              <a:rPr lang="sma-NO" b="1" dirty="0">
                <a:solidFill>
                  <a:srgbClr val="0070C0"/>
                </a:solidFill>
              </a:rPr>
              <a:t>macromolecular colloids.</a:t>
            </a:r>
            <a:r>
              <a:rPr lang="sma-NO" dirty="0">
                <a:solidFill>
                  <a:srgbClr val="0070C0"/>
                </a:solidFill>
              </a:rPr>
              <a:t> </a:t>
            </a:r>
            <a:r>
              <a:rPr lang="sma-NO" dirty="0"/>
              <a:t>Most lyophilic sols are macromolecular colloids.</a:t>
            </a:r>
          </a:p>
          <a:p>
            <a:r>
              <a:rPr lang="sma-NO" dirty="0"/>
              <a:t>Gelatin, starch, nucleic acids, cellulose etc. are naturally occurring macromolecules.</a:t>
            </a:r>
          </a:p>
          <a:p>
            <a:r>
              <a:rPr lang="sma-NO" dirty="0"/>
              <a:t>Some are prepared by</a:t>
            </a:r>
            <a:r>
              <a:rPr lang="sma-NO" dirty="0">
                <a:solidFill>
                  <a:srgbClr val="0070C0"/>
                </a:solidFill>
              </a:rPr>
              <a:t> </a:t>
            </a:r>
            <a:r>
              <a:rPr lang="sma-NO" b="1" dirty="0">
                <a:solidFill>
                  <a:srgbClr val="0070C0"/>
                </a:solidFill>
              </a:rPr>
              <a:t>polymerization</a:t>
            </a:r>
            <a:r>
              <a:rPr lang="sma-NO" dirty="0"/>
              <a:t> of simple molecules, e.g., polythene, </a:t>
            </a:r>
            <a:r>
              <a:rPr lang="sma-NO" dirty="0" smtClean="0"/>
              <a:t>polyvinyl alcohol etc</a:t>
            </a:r>
            <a:r>
              <a:rPr lang="sma-NO" dirty="0"/>
              <a:t>.</a:t>
            </a:r>
          </a:p>
          <a:p>
            <a:endParaRPr lang="sma-NO" dirty="0"/>
          </a:p>
        </p:txBody>
      </p:sp>
      <p:sp>
        <p:nvSpPr>
          <p:cNvPr id="4" name="Прямоугольник 3"/>
          <p:cNvSpPr/>
          <p:nvPr/>
        </p:nvSpPr>
        <p:spPr>
          <a:xfrm>
            <a:off x="4781268" y="5930928"/>
            <a:ext cx="6096000" cy="646331"/>
          </a:xfrm>
          <a:prstGeom prst="rect">
            <a:avLst/>
          </a:prstGeom>
        </p:spPr>
        <p:txBody>
          <a:bodyPr>
            <a:spAutoFit/>
          </a:bodyPr>
          <a:lstStyle/>
          <a:p>
            <a:r>
              <a:rPr lang="sma-NO" dirty="0">
                <a:hlinkClick r:id="rId2"/>
              </a:rPr>
              <a:t>https://overallscience.com/multi-molecular-macromolecular-and-association-colloids</a:t>
            </a:r>
            <a:r>
              <a:rPr lang="sma-NO" dirty="0" smtClean="0">
                <a:hlinkClick r:id="rId2"/>
              </a:rPr>
              <a:t>/</a:t>
            </a:r>
            <a:r>
              <a:rPr lang="sma-NO" dirty="0" smtClean="0"/>
              <a:t> </a:t>
            </a:r>
            <a:endParaRPr lang="sma-NO" dirty="0"/>
          </a:p>
        </p:txBody>
      </p:sp>
      <p:pic>
        <p:nvPicPr>
          <p:cNvPr id="5" name="Picture 1" descr="header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46940" y="140980"/>
            <a:ext cx="8928100"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60383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27797" y="764275"/>
            <a:ext cx="10726003" cy="5412688"/>
          </a:xfrm>
        </p:spPr>
        <p:txBody>
          <a:bodyPr>
            <a:normAutofit fontScale="40000" lnSpcReduction="20000"/>
          </a:bodyPr>
          <a:lstStyle/>
          <a:p>
            <a:pPr marL="0" indent="0">
              <a:buNone/>
            </a:pPr>
            <a:r>
              <a:rPr lang="en-US" sz="9600" b="1" dirty="0">
                <a:solidFill>
                  <a:srgbClr val="0070C0"/>
                </a:solidFill>
              </a:rPr>
              <a:t>Characteristics</a:t>
            </a:r>
            <a:endParaRPr lang="en-US" sz="9600" dirty="0">
              <a:solidFill>
                <a:srgbClr val="0070C0"/>
              </a:solidFill>
            </a:endParaRPr>
          </a:p>
          <a:p>
            <a:r>
              <a:rPr lang="en-US" sz="9600" dirty="0"/>
              <a:t>Some important characteristics of macromolecular colloids are given below:</a:t>
            </a:r>
          </a:p>
          <a:p>
            <a:r>
              <a:rPr lang="en-US" sz="9600" dirty="0"/>
              <a:t>Some of the macromolecules </a:t>
            </a:r>
            <a:r>
              <a:rPr lang="en-US" sz="9600" b="1" dirty="0">
                <a:solidFill>
                  <a:srgbClr val="0070C0"/>
                </a:solidFill>
              </a:rPr>
              <a:t>dissolve in water</a:t>
            </a:r>
            <a:r>
              <a:rPr lang="en-US" sz="9600" dirty="0"/>
              <a:t> and give homogeneous solutions.</a:t>
            </a:r>
          </a:p>
          <a:p>
            <a:r>
              <a:rPr lang="en-US" sz="9600" dirty="0"/>
              <a:t>Solutions of macromolecules behave like</a:t>
            </a:r>
            <a:r>
              <a:rPr lang="en-US" sz="9600" b="1" dirty="0"/>
              <a:t> </a:t>
            </a:r>
            <a:r>
              <a:rPr lang="en-US" sz="9600" b="1" dirty="0">
                <a:solidFill>
                  <a:srgbClr val="0070C0"/>
                </a:solidFill>
              </a:rPr>
              <a:t>lyophilic colloids.</a:t>
            </a:r>
            <a:endParaRPr lang="en-US" sz="9600" dirty="0">
              <a:solidFill>
                <a:srgbClr val="0070C0"/>
              </a:solidFill>
            </a:endParaRPr>
          </a:p>
          <a:p>
            <a:r>
              <a:rPr lang="en-US" sz="9600" dirty="0"/>
              <a:t>There is </a:t>
            </a:r>
            <a:r>
              <a:rPr lang="en-US" sz="9600" b="1" dirty="0">
                <a:solidFill>
                  <a:srgbClr val="0070C0"/>
                </a:solidFill>
              </a:rPr>
              <a:t>considerable </a:t>
            </a:r>
            <a:r>
              <a:rPr lang="en-US" sz="9600" b="1" dirty="0" smtClean="0">
                <a:solidFill>
                  <a:srgbClr val="0070C0"/>
                </a:solidFill>
              </a:rPr>
              <a:t>interaction</a:t>
            </a:r>
          </a:p>
          <a:p>
            <a:r>
              <a:rPr lang="en-US" sz="9600" b="1" dirty="0" smtClean="0">
                <a:solidFill>
                  <a:srgbClr val="0070C0"/>
                </a:solidFill>
              </a:rPr>
              <a:t> </a:t>
            </a:r>
            <a:r>
              <a:rPr lang="en-US" sz="9600" b="1" dirty="0">
                <a:solidFill>
                  <a:srgbClr val="0070C0"/>
                </a:solidFill>
              </a:rPr>
              <a:t>between</a:t>
            </a:r>
            <a:r>
              <a:rPr lang="en-US" sz="9600" dirty="0"/>
              <a:t> </a:t>
            </a:r>
            <a:r>
              <a:rPr lang="en-US" sz="9600" dirty="0" smtClean="0"/>
              <a:t>the </a:t>
            </a:r>
            <a:r>
              <a:rPr lang="en-US" sz="9600" dirty="0"/>
              <a:t>solute and the solvent </a:t>
            </a:r>
            <a:r>
              <a:rPr lang="en-US" sz="9600" dirty="0" smtClean="0"/>
              <a:t>in </a:t>
            </a:r>
            <a:r>
              <a:rPr lang="en-US" sz="9600" dirty="0"/>
              <a:t>macromolecular sols.</a:t>
            </a:r>
          </a:p>
          <a:p>
            <a:endParaRPr lang="sma-NO" dirty="0"/>
          </a:p>
        </p:txBody>
      </p:sp>
      <p:pic>
        <p:nvPicPr>
          <p:cNvPr id="4" name="Picture 1" descr="header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60593" y="18148"/>
            <a:ext cx="8928100" cy="746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Colloids and Colloidal Systems in Human Health and Nutrition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35603" y="3595614"/>
            <a:ext cx="3443908" cy="27332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40163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119116"/>
            <a:ext cx="10515600" cy="5057847"/>
          </a:xfrm>
        </p:spPr>
        <p:txBody>
          <a:bodyPr>
            <a:normAutofit fontScale="92500" lnSpcReduction="10000"/>
          </a:bodyPr>
          <a:lstStyle/>
          <a:p>
            <a:r>
              <a:rPr lang="en-US" dirty="0"/>
              <a:t>Due to</a:t>
            </a:r>
            <a:r>
              <a:rPr lang="en-US" b="1" dirty="0"/>
              <a:t> </a:t>
            </a:r>
            <a:r>
              <a:rPr lang="en-US" b="1" dirty="0">
                <a:solidFill>
                  <a:srgbClr val="0070C0"/>
                </a:solidFill>
              </a:rPr>
              <a:t>the large size</a:t>
            </a:r>
            <a:r>
              <a:rPr lang="en-US" dirty="0"/>
              <a:t> and shape of the macromolecules, the macromolecular colloids </a:t>
            </a:r>
            <a:r>
              <a:rPr lang="en-US" b="1" dirty="0">
                <a:solidFill>
                  <a:srgbClr val="0070C0"/>
                </a:solidFill>
              </a:rPr>
              <a:t>cause serious deviations</a:t>
            </a:r>
            <a:r>
              <a:rPr lang="en-US" dirty="0"/>
              <a:t> from the solutions obeying ordinary laws.</a:t>
            </a:r>
          </a:p>
          <a:p>
            <a:r>
              <a:rPr lang="en-US" dirty="0"/>
              <a:t>The solutions of macromolecular colloids have</a:t>
            </a:r>
            <a:r>
              <a:rPr lang="en-US" b="1" dirty="0"/>
              <a:t> </a:t>
            </a:r>
            <a:r>
              <a:rPr lang="en-US" b="1" dirty="0">
                <a:solidFill>
                  <a:srgbClr val="0070C0"/>
                </a:solidFill>
              </a:rPr>
              <a:t>high viscosities</a:t>
            </a:r>
            <a:r>
              <a:rPr lang="en-US" dirty="0"/>
              <a:t> even at very low concentrations of the solute. The high increase of viscosity may be due to the </a:t>
            </a:r>
            <a:r>
              <a:rPr lang="en-US" b="1" dirty="0">
                <a:solidFill>
                  <a:srgbClr val="0070C0"/>
                </a:solidFill>
              </a:rPr>
              <a:t>higher degree of solvation</a:t>
            </a:r>
            <a:r>
              <a:rPr lang="en-US" dirty="0"/>
              <a:t> of the macromolecules. It may be caused by the </a:t>
            </a:r>
            <a:r>
              <a:rPr lang="en-US" b="1" dirty="0">
                <a:solidFill>
                  <a:srgbClr val="0070C0"/>
                </a:solidFill>
              </a:rPr>
              <a:t>immobilization of solvent</a:t>
            </a:r>
            <a:r>
              <a:rPr lang="en-US" dirty="0"/>
              <a:t> molecules between the moving macromolecules. Such immobilization of water is found in aqueous solutions of gelatin, cellulose, etc.</a:t>
            </a:r>
          </a:p>
          <a:p>
            <a:r>
              <a:rPr lang="en-US" dirty="0"/>
              <a:t>Macromolecules may be </a:t>
            </a:r>
            <a:r>
              <a:rPr lang="en-US" b="1" dirty="0">
                <a:solidFill>
                  <a:srgbClr val="0070C0"/>
                </a:solidFill>
              </a:rPr>
              <a:t>precipitated from</a:t>
            </a:r>
            <a:r>
              <a:rPr lang="en-US" dirty="0"/>
              <a:t> their sols by adding a liquid in which the solute is insoluble. In such precipitations, the molecules with higher molecular mass separate out first, followed by the separation of the lighter molecules. Thus, by this method, the </a:t>
            </a:r>
            <a:r>
              <a:rPr lang="en-US" b="1" dirty="0">
                <a:solidFill>
                  <a:srgbClr val="0070C0"/>
                </a:solidFill>
              </a:rPr>
              <a:t>macromolecules may be separated</a:t>
            </a:r>
            <a:r>
              <a:rPr lang="en-US" dirty="0">
                <a:solidFill>
                  <a:srgbClr val="0070C0"/>
                </a:solidFill>
              </a:rPr>
              <a:t> </a:t>
            </a:r>
            <a:r>
              <a:rPr lang="en-US" dirty="0"/>
              <a:t>into several fractions of different molecular masses.</a:t>
            </a:r>
          </a:p>
          <a:p>
            <a:endParaRPr lang="sma-NO" dirty="0"/>
          </a:p>
        </p:txBody>
      </p:sp>
      <p:pic>
        <p:nvPicPr>
          <p:cNvPr id="4" name="Picture 1" descr="header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60593" y="18148"/>
            <a:ext cx="8928100" cy="746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47238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Объект 2">
                <a:extLst>
                  <a:ext uri="{FF2B5EF4-FFF2-40B4-BE49-F238E27FC236}">
                    <a16:creationId xmlns:a16="http://schemas.microsoft.com/office/drawing/2014/main" xmlns="" id="{F057E225-FF3B-4781-ABF1-7A83AC9D4613}"/>
                  </a:ext>
                </a:extLst>
              </p:cNvPr>
              <p:cNvSpPr>
                <a:spLocks noGrp="1"/>
              </p:cNvSpPr>
              <p:nvPr>
                <p:ph idx="1"/>
              </p:nvPr>
            </p:nvSpPr>
            <p:spPr>
              <a:xfrm>
                <a:off x="675249" y="604911"/>
                <a:ext cx="10678551" cy="5572052"/>
              </a:xfrm>
            </p:spPr>
            <p:txBody>
              <a:bodyPr>
                <a:normAutofit/>
              </a:bodyPr>
              <a:lstStyle/>
              <a:p>
                <a:pPr marL="0" indent="0">
                  <a:buNone/>
                </a:pPr>
                <a:endParaRPr lang="ru-RU" dirty="0"/>
              </a:p>
              <a:p>
                <a14:m>
                  <m:oMath xmlns:m="http://schemas.openxmlformats.org/officeDocument/2006/math">
                    <m:sSub>
                      <m:sSubPr>
                        <m:ctrlPr>
                          <a:rPr lang="ru-RU" sz="3900" i="1">
                            <a:latin typeface="Cambria Math" panose="02040503050406030204" pitchFamily="18" charset="0"/>
                          </a:rPr>
                        </m:ctrlPr>
                      </m:sSubPr>
                      <m:e>
                        <m:r>
                          <a:rPr lang="en-US" sz="3900" i="1">
                            <a:latin typeface="Cambria Math" panose="02040503050406030204" pitchFamily="18" charset="0"/>
                          </a:rPr>
                          <m:t>𝜎</m:t>
                        </m:r>
                      </m:e>
                      <m:sub>
                        <m:r>
                          <a:rPr lang="en-US" sz="3900" i="1">
                            <a:latin typeface="Cambria Math" panose="02040503050406030204" pitchFamily="18" charset="0"/>
                          </a:rPr>
                          <m:t>𝑐𝑟</m:t>
                        </m:r>
                      </m:sub>
                    </m:sSub>
                    <m:r>
                      <a:rPr lang="en-US" sz="3900" i="1">
                        <a:latin typeface="Cambria Math" panose="02040503050406030204" pitchFamily="18" charset="0"/>
                      </a:rPr>
                      <m:t>= </m:t>
                    </m:r>
                    <m:r>
                      <a:rPr lang="en-US" sz="3900" i="1">
                        <a:latin typeface="Cambria Math" panose="02040503050406030204" pitchFamily="18" charset="0"/>
                      </a:rPr>
                      <m:t>𝛾</m:t>
                    </m:r>
                    <m:f>
                      <m:fPr>
                        <m:ctrlPr>
                          <a:rPr lang="ru-RU" sz="3900" i="1">
                            <a:latin typeface="Cambria Math" panose="02040503050406030204" pitchFamily="18" charset="0"/>
                          </a:rPr>
                        </m:ctrlPr>
                      </m:fPr>
                      <m:num>
                        <m:sSub>
                          <m:sSubPr>
                            <m:ctrlPr>
                              <a:rPr lang="ru-RU" sz="3900" i="1">
                                <a:latin typeface="Cambria Math" panose="02040503050406030204" pitchFamily="18" charset="0"/>
                              </a:rPr>
                            </m:ctrlPr>
                          </m:sSubPr>
                          <m:e>
                            <m:r>
                              <a:rPr lang="en-US" sz="3900" i="1">
                                <a:latin typeface="Cambria Math" panose="02040503050406030204" pitchFamily="18" charset="0"/>
                              </a:rPr>
                              <m:t>𝑘</m:t>
                            </m:r>
                          </m:e>
                          <m:sub>
                            <m:r>
                              <a:rPr lang="en-US" sz="3900" i="1">
                                <a:latin typeface="Cambria Math" panose="02040503050406030204" pitchFamily="18" charset="0"/>
                              </a:rPr>
                              <m:t>𝐵</m:t>
                            </m:r>
                            <m:r>
                              <a:rPr lang="en-US" sz="3900" i="1">
                                <a:latin typeface="Cambria Math" panose="02040503050406030204" pitchFamily="18" charset="0"/>
                              </a:rPr>
                              <m:t> </m:t>
                            </m:r>
                          </m:sub>
                        </m:sSub>
                        <m:r>
                          <a:rPr lang="en-US" sz="3900" i="1">
                            <a:latin typeface="Cambria Math" panose="02040503050406030204" pitchFamily="18" charset="0"/>
                          </a:rPr>
                          <m:t>𝑇</m:t>
                        </m:r>
                      </m:num>
                      <m:den>
                        <m:r>
                          <a:rPr lang="en-US" sz="3900" i="1">
                            <a:latin typeface="Cambria Math" panose="02040503050406030204" pitchFamily="18" charset="0"/>
                          </a:rPr>
                          <m:t>𝑑</m:t>
                        </m:r>
                      </m:den>
                    </m:f>
                  </m:oMath>
                </a14:m>
                <a:r>
                  <a:rPr lang="en-US" dirty="0"/>
                  <a:t> ,					</a:t>
                </a:r>
                <a:endParaRPr lang="ru-RU" dirty="0"/>
              </a:p>
              <a:p>
                <a:r>
                  <a:rPr lang="en-US" dirty="0"/>
                  <a:t> </a:t>
                </a:r>
                <a:endParaRPr lang="ru-RU" dirty="0"/>
              </a:p>
              <a:p>
                <a:r>
                  <a:rPr lang="en-GB" dirty="0"/>
                  <a:t>where </a:t>
                </a:r>
                <a14:m>
                  <m:oMath xmlns:m="http://schemas.openxmlformats.org/officeDocument/2006/math">
                    <m:sSub>
                      <m:sSubPr>
                        <m:ctrlPr>
                          <a:rPr lang="ru-RU" i="1">
                            <a:latin typeface="Cambria Math" panose="02040503050406030204" pitchFamily="18" charset="0"/>
                          </a:rPr>
                        </m:ctrlPr>
                      </m:sSubPr>
                      <m:e>
                        <m:r>
                          <a:rPr lang="en-US" i="1">
                            <a:latin typeface="Cambria Math" panose="02040503050406030204" pitchFamily="18" charset="0"/>
                          </a:rPr>
                          <m:t>𝜎</m:t>
                        </m:r>
                      </m:e>
                      <m:sub>
                        <m:r>
                          <a:rPr lang="en-US" i="1">
                            <a:latin typeface="Cambria Math" panose="02040503050406030204" pitchFamily="18" charset="0"/>
                          </a:rPr>
                          <m:t>𝑐𝑟</m:t>
                        </m:r>
                      </m:sub>
                    </m:sSub>
                  </m:oMath>
                </a14:m>
                <a:r>
                  <a:rPr lang="en-US" dirty="0"/>
                  <a:t> is an </a:t>
                </a:r>
                <a:r>
                  <a:rPr lang="en-GB" dirty="0"/>
                  <a:t>interfacial tension, </a:t>
                </a:r>
                <a:r>
                  <a:rPr lang="en-GB" i="1" dirty="0"/>
                  <a:t>k</a:t>
                </a:r>
                <a:r>
                  <a:rPr lang="en-GB" i="1" baseline="-25000" dirty="0"/>
                  <a:t>B</a:t>
                </a:r>
                <a:r>
                  <a:rPr lang="en-GB" dirty="0"/>
                  <a:t> – Boltzmann constant, T – temperature, d – average size of particle.</a:t>
                </a:r>
                <a:endParaRPr lang="ru-RU" dirty="0"/>
              </a:p>
              <a:p>
                <a:r>
                  <a:rPr lang="en-GB" dirty="0"/>
                  <a:t>The systems with interfacial tension σ ≤ </a:t>
                </a:r>
                <a:r>
                  <a:rPr lang="en-GB" dirty="0" err="1"/>
                  <a:t>σ</a:t>
                </a:r>
                <a:r>
                  <a:rPr lang="en-GB" baseline="-25000" dirty="0" err="1"/>
                  <a:t>cr</a:t>
                </a:r>
                <a:r>
                  <a:rPr lang="en-GB" dirty="0"/>
                  <a:t> relate to lyophilic systems. The value of critical interfacial tension depending on particle size is in the range of </a:t>
                </a:r>
                <a:r>
                  <a:rPr lang="en-GB" dirty="0" smtClean="0"/>
                  <a:t>1 </a:t>
                </a:r>
                <a:r>
                  <a:rPr lang="en-GB" dirty="0"/>
                  <a:t>– </a:t>
                </a:r>
                <a:r>
                  <a:rPr lang="en-GB" dirty="0"/>
                  <a:t>10</a:t>
                </a:r>
                <a:r>
                  <a:rPr lang="en-GB" baseline="30000" dirty="0"/>
                  <a:t>-4</a:t>
                </a:r>
                <a:r>
                  <a:rPr lang="en-GB" dirty="0" smtClean="0"/>
                  <a:t> </a:t>
                </a:r>
                <a:r>
                  <a:rPr lang="en-GB" dirty="0" err="1"/>
                  <a:t>mJ</a:t>
                </a:r>
                <a:r>
                  <a:rPr lang="en-GB" dirty="0"/>
                  <a:t>/m2. </a:t>
                </a:r>
                <a:endParaRPr lang="ru-RU" dirty="0"/>
              </a:p>
              <a:p>
                <a:r>
                  <a:rPr lang="en-GB" dirty="0"/>
                  <a:t>The bigger size of particles, the less value of critical interfacial tension. But lyophilic systems are highly dispersed systems subjected to Brownian motion.</a:t>
                </a:r>
                <a:endParaRPr lang="ru-RU" dirty="0"/>
              </a:p>
              <a:p>
                <a:endParaRPr lang="ru-RU" dirty="0"/>
              </a:p>
            </p:txBody>
          </p:sp>
        </mc:Choice>
        <mc:Fallback>
          <p:sp>
            <p:nvSpPr>
              <p:cNvPr id="3" name="Объект 2">
                <a:extLst>
                  <a:ext uri="{FF2B5EF4-FFF2-40B4-BE49-F238E27FC236}">
                    <a16:creationId xmlns:a16="http://schemas.microsoft.com/office/drawing/2014/main" xmlns="" xmlns:a14="http://schemas.microsoft.com/office/drawing/2010/main" id="{F057E225-FF3B-4781-ABF1-7A83AC9D4613}"/>
                  </a:ext>
                </a:extLst>
              </p:cNvPr>
              <p:cNvSpPr>
                <a:spLocks noGrp="1" noRot="1" noChangeAspect="1" noMove="1" noResize="1" noEditPoints="1" noAdjustHandles="1" noChangeArrowheads="1" noChangeShapeType="1" noTextEdit="1"/>
              </p:cNvSpPr>
              <p:nvPr>
                <p:ph idx="1"/>
              </p:nvPr>
            </p:nvSpPr>
            <p:spPr>
              <a:xfrm>
                <a:off x="675249" y="604911"/>
                <a:ext cx="10678551" cy="5572052"/>
              </a:xfrm>
              <a:blipFill rotWithShape="0">
                <a:blip r:embed="rId2"/>
                <a:stretch>
                  <a:fillRect l="-1027" r="-400"/>
                </a:stretch>
              </a:blipFill>
            </p:spPr>
            <p:txBody>
              <a:bodyPr/>
              <a:lstStyle/>
              <a:p>
                <a:r>
                  <a:rPr lang="sma-NO">
                    <a:noFill/>
                  </a:rPr>
                  <a:t> </a:t>
                </a:r>
              </a:p>
            </p:txBody>
          </p:sp>
        </mc:Fallback>
      </mc:AlternateContent>
      <p:pic>
        <p:nvPicPr>
          <p:cNvPr id="6" name="Picture 1" descr="header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7474" y="12842"/>
            <a:ext cx="8684525" cy="710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6774894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276</TotalTime>
  <Words>185</Words>
  <Application>Microsoft Office PowerPoint</Application>
  <PresentationFormat>Широкоэкранный</PresentationFormat>
  <Paragraphs>41</Paragraphs>
  <Slides>11</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11</vt:i4>
      </vt:variant>
    </vt:vector>
  </HeadingPairs>
  <TitlesOfParts>
    <vt:vector size="17" baseType="lpstr">
      <vt:lpstr>Arial</vt:lpstr>
      <vt:lpstr>Calibri</vt:lpstr>
      <vt:lpstr>Calibri Light</vt:lpstr>
      <vt:lpstr>Cambria Math</vt:lpstr>
      <vt:lpstr>Times New Roman</vt:lpstr>
      <vt:lpstr>Тема Office</vt:lpstr>
      <vt:lpstr>Lecture 11. Lyophilic systems. High molecular colloids.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 14. Structure formation in disperse systems. </dc:title>
  <dc:creator>Адильбекова Акбота</dc:creator>
  <cp:lastModifiedBy>admin</cp:lastModifiedBy>
  <cp:revision>11</cp:revision>
  <dcterms:created xsi:type="dcterms:W3CDTF">2018-12-03T05:50:17Z</dcterms:created>
  <dcterms:modified xsi:type="dcterms:W3CDTF">2021-11-07T15:53:12Z</dcterms:modified>
</cp:coreProperties>
</file>